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91" r:id="rId4"/>
    <p:sldId id="306" r:id="rId5"/>
    <p:sldId id="307" r:id="rId6"/>
    <p:sldId id="278" r:id="rId7"/>
    <p:sldId id="290" r:id="rId8"/>
    <p:sldId id="308" r:id="rId9"/>
    <p:sldId id="305" r:id="rId10"/>
    <p:sldId id="304" r:id="rId11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86">
          <p15:clr>
            <a:srgbClr val="A4A3A4"/>
          </p15:clr>
        </p15:guide>
        <p15:guide id="2" orient="horz" pos="347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pos="7112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6A2E906-0861-0E79-659A-AE164171500E}" name="Kim, In Yong" initials="IK" userId="S::kiminy@oregonstate.edu::cd645dd1-1a64-460d-b8c2-2f6dc2a1a699" providerId="AD"/>
  <p188:author id="{B645719D-DF72-C783-7325-50A8213A9AA7}" name="Ted Brekken" initials="TB" userId="hdotK5yK0ci1H5HBYhHmMIhDft2pNvcSPExRLMPE7yM=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DC4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45"/>
    <p:restoredTop sz="76894"/>
  </p:normalViewPr>
  <p:slideViewPr>
    <p:cSldViewPr snapToGrid="0" snapToObjects="1" showGuides="1">
      <p:cViewPr varScale="1">
        <p:scale>
          <a:sx n="107" d="100"/>
          <a:sy n="107" d="100"/>
        </p:scale>
        <p:origin x="1216" y="160"/>
      </p:cViewPr>
      <p:guideLst>
        <p:guide orient="horz" pos="3986"/>
        <p:guide orient="horz" pos="347"/>
        <p:guide orient="horz" pos="2160"/>
        <p:guide pos="7112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3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E7046-67D3-564C-ADCD-05A07EFD90AA}" type="datetimeFigureOut">
              <a:rPr lang="en-KR" smtClean="0"/>
              <a:t>2/21/25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D1528-F1A6-0B43-A0FA-A3DC83698154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20800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Real-Time Wave Energy Converter Control Using Instantaneous Frequency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D1528-F1A6-0B43-A0FA-A3DC83698154}" type="slidenum">
              <a:rPr lang="en-KR" smtClean="0"/>
              <a:t>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911692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D1528-F1A6-0B43-A0FA-A3DC83698154}" type="slidenum">
              <a:rPr lang="en-KR" smtClean="0"/>
              <a:t>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4773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R" dirty="0"/>
              <a:t>Real-time I.F has been calculated by Hilbert transform and moving median filter in </a:t>
            </a:r>
            <a:r>
              <a:rPr lang="en-US" dirty="0"/>
              <a:t>a limited time window such that 10 times the </a:t>
            </a:r>
            <a:r>
              <a:rPr lang="en-KR" dirty="0"/>
              <a:t>mode period of waves.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D1528-F1A6-0B43-A0FA-A3DC83698154}" type="slidenum">
              <a:rPr lang="en-KR" smtClean="0"/>
              <a:t>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713028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D1528-F1A6-0B43-A0FA-A3DC83698154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626644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"The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apparent power</a:t>
            </a:r>
            <a:r>
              <a:rPr lang="en-US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 generated by the Power Take-Off (PTO) system can be expressed in the first equation. In the second equation, we can see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the true power </a:t>
            </a:r>
            <a:r>
              <a:rPr lang="en-US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of the PTO.</a:t>
            </a:r>
            <a:endParaRPr lang="en-KR" sz="1800" dirty="0">
              <a:effectLst/>
              <a:latin typeface="Calibri" panose="020F0502020204030204" pitchFamily="34" charset="0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By adjusting the control parameter to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match the conjugate of the equivalent hydrodynamic coefficient </a:t>
            </a:r>
            <a:r>
              <a:rPr lang="en-US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of RM3, we can achieve </a:t>
            </a:r>
            <a:r>
              <a:rPr lang="en-US" sz="1800" b="1" i="1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optimal power generation</a:t>
            </a:r>
            <a:r>
              <a:rPr lang="en-US" sz="1800" dirty="0">
                <a:effectLst/>
                <a:latin typeface="Calibri" panose="020F0502020204030204" pitchFamily="34" charset="0"/>
                <a:ea typeface="Malgun Gothic" panose="020B0503020000020004" pitchFamily="34" charset="-127"/>
                <a:cs typeface="Times New Roman" panose="02020603050405020304" pitchFamily="18" charset="0"/>
              </a:rPr>
              <a:t>."</a:t>
            </a:r>
            <a:endParaRPr lang="en-KR" sz="1800" dirty="0">
              <a:effectLst/>
              <a:latin typeface="Calibri" panose="020F0502020204030204" pitchFamily="34" charset="0"/>
              <a:ea typeface="Malgun Gothic" panose="020B0503020000020004" pitchFamily="34" charset="-127"/>
              <a:cs typeface="Times New Roman" panose="02020603050405020304" pitchFamily="18" charset="0"/>
            </a:endParaRPr>
          </a:p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FCAF60-5DE8-384B-8ECD-A515C2A8BC5B}" type="slidenum">
              <a:rPr lang="en-KR" smtClean="0"/>
              <a:t>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53727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D1528-F1A6-0B43-A0FA-A3DC83698154}" type="slidenum">
              <a:rPr lang="en-KR" smtClean="0"/>
              <a:t>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66752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D1528-F1A6-0B43-A0FA-A3DC83698154}" type="slidenum">
              <a:rPr lang="en-KR" smtClean="0"/>
              <a:t>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25050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2D1528-F1A6-0B43-A0FA-A3DC83698154}" type="slidenum">
              <a:rPr lang="en-KR" smtClean="0"/>
              <a:t>9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28110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-9620" y="-9622"/>
            <a:ext cx="12211242" cy="6877243"/>
          </a:xfrm>
          <a:prstGeom prst="rect">
            <a:avLst/>
          </a:prstGeom>
          <a:solidFill>
            <a:srgbClr val="DC44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162" y="2977163"/>
            <a:ext cx="10360501" cy="1083277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  <a:latin typeface="Impact"/>
                <a:cs typeface="Impac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28324" y="4079676"/>
            <a:ext cx="8532178" cy="1327821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buNone/>
              <a:defRPr sz="2800" baseline="0">
                <a:solidFill>
                  <a:srgbClr val="FFFFFF"/>
                </a:solidFill>
                <a:latin typeface="Verdana"/>
                <a:cs typeface="Verdan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Presenter(s) 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686409" y="6075181"/>
            <a:ext cx="3123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Verdana"/>
                <a:cs typeface="Verdana"/>
              </a:rPr>
              <a:t>COLLEGE OF ENGINEERING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507537" y="6075181"/>
            <a:ext cx="69992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kern="1200" dirty="0">
                <a:solidFill>
                  <a:srgbClr val="FFFFFF"/>
                </a:solidFill>
                <a:latin typeface="Verdana"/>
                <a:ea typeface="+mn-ea"/>
                <a:cs typeface="Verdana"/>
              </a:rPr>
              <a:t>School of Electrical Engineering and Computer Science</a:t>
            </a:r>
            <a:endParaRPr lang="en-US" sz="1600" dirty="0">
              <a:solidFill>
                <a:srgbClr val="FFFFFF"/>
              </a:solidFill>
              <a:latin typeface="Verdana"/>
              <a:cs typeface="Verdana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786201" y="6027385"/>
            <a:ext cx="10622362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OSU_vertical_2C_W_over_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761" y="467917"/>
            <a:ext cx="1953304" cy="2057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89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2979" y="1250845"/>
            <a:ext cx="10362867" cy="1193114"/>
          </a:xfrm>
        </p:spPr>
        <p:txBody>
          <a:bodyPr/>
          <a:lstStyle>
            <a:lvl1pPr algn="l">
              <a:defRPr>
                <a:solidFill>
                  <a:srgbClr val="DC44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2979" y="2443959"/>
            <a:ext cx="10362867" cy="3682206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2979" y="6356351"/>
            <a:ext cx="254052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fld id="{9BD0DD54-9116-BF41-84A5-68A4D7F67848}" type="datetimeFigureOut">
              <a:rPr lang="en-US" smtClean="0"/>
              <a:pPr/>
              <a:t>2/21/25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5326" y="6356351"/>
            <a:ext cx="255543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fld id="{A9F06186-681F-7246-9274-0E5FA005C98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OSU_COE_horizontal_2C_O_over_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643" y="324700"/>
            <a:ext cx="2805112" cy="80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75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SU_COE_horizontal_2C_O_over_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643" y="324700"/>
            <a:ext cx="2805112" cy="802297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927889" y="2832443"/>
            <a:ext cx="10362867" cy="1193114"/>
          </a:xfrm>
        </p:spPr>
        <p:txBody>
          <a:bodyPr/>
          <a:lstStyle>
            <a:lvl1pPr algn="ctr">
              <a:defRPr>
                <a:solidFill>
                  <a:srgbClr val="DC44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912979" y="6356351"/>
            <a:ext cx="254052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fld id="{9BD0DD54-9116-BF41-84A5-68A4D7F67848}" type="datetimeFigureOut">
              <a:rPr lang="en-US" smtClean="0"/>
              <a:pPr/>
              <a:t>2/21/25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5326" y="6356351"/>
            <a:ext cx="255543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fld id="{A9F06186-681F-7246-9274-0E5FA005C9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229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OSU_COE_horizontal_2C_O_over_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643" y="324700"/>
            <a:ext cx="2805112" cy="802297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912979" y="6356351"/>
            <a:ext cx="254052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fld id="{9BD0DD54-9116-BF41-84A5-68A4D7F67848}" type="datetimeFigureOut">
              <a:rPr lang="en-US" smtClean="0"/>
              <a:pPr/>
              <a:t>2/21/25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5326" y="6356351"/>
            <a:ext cx="255543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cs typeface="Verdana"/>
              </a:defRPr>
            </a:lvl1pPr>
          </a:lstStyle>
          <a:p>
            <a:fld id="{A9F06186-681F-7246-9274-0E5FA005C9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29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0404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Impact"/>
          <a:ea typeface="+mj-ea"/>
          <a:cs typeface="Impac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Verdana"/>
          <a:ea typeface="+mn-ea"/>
          <a:cs typeface="Verdan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Verdana"/>
          <a:ea typeface="+mn-ea"/>
          <a:cs typeface="Verdan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Verdana"/>
          <a:ea typeface="+mn-ea"/>
          <a:cs typeface="Verdan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Verdana"/>
          <a:ea typeface="+mn-ea"/>
          <a:cs typeface="Verdan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Verdana"/>
          <a:ea typeface="+mn-ea"/>
          <a:cs typeface="Verdan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Real-Time Wave Energy Converter Control Using Instantaneous Frequency</a:t>
            </a:r>
            <a:endParaRPr lang="en-K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Inyong</a:t>
            </a:r>
            <a:r>
              <a:rPr lang="en-US" dirty="0"/>
              <a:t> Kim</a:t>
            </a:r>
          </a:p>
          <a:p>
            <a:r>
              <a:rPr lang="en-US" dirty="0"/>
              <a:t>2025.02.21</a:t>
            </a:r>
          </a:p>
        </p:txBody>
      </p:sp>
    </p:spTree>
    <p:extLst>
      <p:ext uri="{BB962C8B-B14F-4D97-AF65-F5344CB8AC3E}">
        <p14:creationId xmlns:p14="http://schemas.microsoft.com/office/powerpoint/2010/main" val="306143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38"/>
    </mc:Choice>
    <mc:Fallback xmlns="">
      <p:transition spd="slow" advTm="573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4EC13-819E-5BB8-9590-82839C90B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979" y="0"/>
            <a:ext cx="10362867" cy="1193114"/>
          </a:xfrm>
        </p:spPr>
        <p:txBody>
          <a:bodyPr/>
          <a:lstStyle/>
          <a:p>
            <a:r>
              <a:rPr lang="en-KR" dirty="0"/>
              <a:t>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B2C5D-D979-7031-D3F9-702FD569A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979" y="2149434"/>
            <a:ext cx="10362867" cy="3976731"/>
          </a:xfrm>
        </p:spPr>
        <p:txBody>
          <a:bodyPr>
            <a:normAutofit/>
          </a:bodyPr>
          <a:lstStyle/>
          <a:p>
            <a:r>
              <a:rPr lang="en-KR" dirty="0">
                <a:solidFill>
                  <a:srgbClr val="FF0000"/>
                </a:solidFill>
              </a:rPr>
              <a:t>Instantaeous frequency</a:t>
            </a:r>
            <a:r>
              <a:rPr lang="en-KR" dirty="0"/>
              <a:t> information of incoming wave signal is useful for </a:t>
            </a:r>
            <a:r>
              <a:rPr lang="en-KR" dirty="0">
                <a:solidFill>
                  <a:srgbClr val="FF0000"/>
                </a:solidFill>
              </a:rPr>
              <a:t>tuning</a:t>
            </a:r>
            <a:r>
              <a:rPr lang="en-KR" dirty="0"/>
              <a:t> the PTO </a:t>
            </a:r>
            <a:r>
              <a:rPr lang="en-KR" dirty="0">
                <a:solidFill>
                  <a:srgbClr val="FF0000"/>
                </a:solidFill>
              </a:rPr>
              <a:t>control parameters.</a:t>
            </a:r>
          </a:p>
          <a:p>
            <a:pPr marL="0" indent="0">
              <a:buNone/>
            </a:pPr>
            <a:endParaRPr lang="en-KR" dirty="0"/>
          </a:p>
          <a:p>
            <a:r>
              <a:rPr lang="en-US" dirty="0"/>
              <a:t>T</a:t>
            </a:r>
            <a:r>
              <a:rPr lang="en-KR" dirty="0"/>
              <a:t>he </a:t>
            </a:r>
            <a:r>
              <a:rPr lang="en-KR" dirty="0">
                <a:solidFill>
                  <a:srgbClr val="FF0000"/>
                </a:solidFill>
              </a:rPr>
              <a:t>wave</a:t>
            </a:r>
            <a:r>
              <a:rPr lang="en-KR" dirty="0"/>
              <a:t> </a:t>
            </a:r>
            <a:r>
              <a:rPr lang="en-KR" dirty="0">
                <a:solidFill>
                  <a:srgbClr val="FF0000"/>
                </a:solidFill>
              </a:rPr>
              <a:t>prediction</a:t>
            </a:r>
            <a:r>
              <a:rPr lang="en-KR" dirty="0"/>
              <a:t> will help improving performance of the PTO.</a:t>
            </a:r>
            <a:endParaRPr lang="en-KR" dirty="0">
              <a:solidFill>
                <a:srgbClr val="FF0000"/>
              </a:solidFill>
            </a:endParaRPr>
          </a:p>
          <a:p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3624808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b="1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b="1" dirty="0">
                <a:latin typeface="Helvetica Neue" panose="02000503000000020004" pitchFamily="2" charset="0"/>
              </a:rPr>
              <a:t>Testing</a:t>
            </a:r>
            <a:r>
              <a:rPr lang="en-US" b="1" dirty="0">
                <a:solidFill>
                  <a:srgbClr val="FF0000"/>
                </a:solidFill>
                <a:latin typeface="Helvetica Neue" panose="02000503000000020004" pitchFamily="2" charset="0"/>
              </a:rPr>
              <a:t> </a:t>
            </a:r>
            <a:r>
              <a:rPr lang="en-US" b="1" dirty="0">
                <a:latin typeface="Helvetica Neue" panose="02000503000000020004" pitchFamily="2" charset="0"/>
              </a:rPr>
              <a:t>the</a:t>
            </a:r>
            <a:r>
              <a:rPr lang="en-US" b="1" dirty="0">
                <a:solidFill>
                  <a:srgbClr val="FF0000"/>
                </a:solidFill>
                <a:latin typeface="Helvetica Neue" panose="02000503000000020004" pitchFamily="2" charset="0"/>
              </a:rPr>
              <a:t> field sea</a:t>
            </a:r>
            <a:r>
              <a:rPr lang="en-US" b="1" dirty="0">
                <a:solidFill>
                  <a:srgbClr val="000000"/>
                </a:solidFill>
                <a:latin typeface="Helvetica Neue" panose="02000503000000020004" pitchFamily="2" charset="0"/>
              </a:rPr>
              <a:t> conditions on WEC model using </a:t>
            </a:r>
            <a:r>
              <a:rPr lang="en-US" b="1" dirty="0">
                <a:solidFill>
                  <a:srgbClr val="FF0000"/>
                </a:solidFill>
                <a:latin typeface="Helvetica Neue" panose="02000503000000020004" pitchFamily="2" charset="0"/>
              </a:rPr>
              <a:t>instantaneous frequency</a:t>
            </a:r>
            <a:r>
              <a:rPr lang="en-US" b="1" dirty="0">
                <a:solidFill>
                  <a:srgbClr val="000000"/>
                </a:solidFill>
                <a:latin typeface="Helvetica Neue" panose="02000503000000020004" pitchFamily="2" charset="0"/>
              </a:rPr>
              <a:t> information</a:t>
            </a:r>
          </a:p>
          <a:p>
            <a:pPr>
              <a:buFont typeface="Wingdings" pitchFamily="2" charset="2"/>
              <a:buChar char="q"/>
            </a:pPr>
            <a:r>
              <a:rPr lang="en-US" b="1" dirty="0">
                <a:solidFill>
                  <a:srgbClr val="000000"/>
                </a:solidFill>
                <a:latin typeface="Helvetica Neue" panose="02000503000000020004" pitchFamily="2" charset="0"/>
              </a:rPr>
              <a:t>Real-time PTO control using </a:t>
            </a:r>
            <a:r>
              <a:rPr lang="en-US" b="1" dirty="0">
                <a:solidFill>
                  <a:srgbClr val="FF0000"/>
                </a:solidFill>
                <a:latin typeface="Helvetica Neue" panose="02000503000000020004" pitchFamily="2" charset="0"/>
              </a:rPr>
              <a:t>impedance matching</a:t>
            </a:r>
          </a:p>
          <a:p>
            <a:pPr>
              <a:buFont typeface="Wingdings" pitchFamily="2" charset="2"/>
              <a:buChar char="q"/>
            </a:pPr>
            <a:r>
              <a:rPr lang="en-US" b="1" dirty="0">
                <a:latin typeface="Helvetica Neue" panose="02000503000000020004" pitchFamily="2" charset="0"/>
              </a:rPr>
              <a:t>Validating that the new methods </a:t>
            </a:r>
            <a:r>
              <a:rPr lang="en-US" b="1" dirty="0">
                <a:solidFill>
                  <a:srgbClr val="FF0000"/>
                </a:solidFill>
                <a:latin typeface="Helvetica Neue" panose="02000503000000020004" pitchFamily="2" charset="0"/>
              </a:rPr>
              <a:t>perform better</a:t>
            </a:r>
            <a:r>
              <a:rPr lang="en-US" b="1" dirty="0">
                <a:latin typeface="Helvetica Neue" panose="02000503000000020004" pitchFamily="2" charset="0"/>
              </a:rPr>
              <a:t> than baseline approach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77430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591"/>
    </mc:Choice>
    <mc:Fallback xmlns="">
      <p:transition spd="slow" advTm="415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45C69-9C23-5195-85A8-88EF6DD30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978" y="290146"/>
            <a:ext cx="10362867" cy="1193114"/>
          </a:xfrm>
        </p:spPr>
        <p:txBody>
          <a:bodyPr/>
          <a:lstStyle/>
          <a:p>
            <a:r>
              <a:rPr lang="en-KR" dirty="0"/>
              <a:t>RT-Hilbert Transform Approach</a:t>
            </a:r>
          </a:p>
        </p:txBody>
      </p:sp>
      <p:pic>
        <p:nvPicPr>
          <p:cNvPr id="5" name="Content Placeholder 4" descr="A graph of a waveform&#10;&#10;Description automatically generated">
            <a:extLst>
              <a:ext uri="{FF2B5EF4-FFF2-40B4-BE49-F238E27FC236}">
                <a16:creationId xmlns:a16="http://schemas.microsoft.com/office/drawing/2014/main" id="{9F247AA5-F7AC-93DC-0F21-3D89E184BF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60930" y="1483260"/>
            <a:ext cx="4964565" cy="5007924"/>
          </a:xfrm>
        </p:spPr>
      </p:pic>
      <p:sp>
        <p:nvSpPr>
          <p:cNvPr id="7" name="U-Turn Arrow 6">
            <a:extLst>
              <a:ext uri="{FF2B5EF4-FFF2-40B4-BE49-F238E27FC236}">
                <a16:creationId xmlns:a16="http://schemas.microsoft.com/office/drawing/2014/main" id="{EC22236E-AE08-A560-1197-C8E193F61F67}"/>
              </a:ext>
            </a:extLst>
          </p:cNvPr>
          <p:cNvSpPr/>
          <p:nvPr/>
        </p:nvSpPr>
        <p:spPr>
          <a:xfrm rot="5400000">
            <a:off x="6637024" y="3364845"/>
            <a:ext cx="2324597" cy="947656"/>
          </a:xfrm>
          <a:prstGeom prst="uturnArrow">
            <a:avLst>
              <a:gd name="adj1" fmla="val 25000"/>
              <a:gd name="adj2" fmla="val 23747"/>
              <a:gd name="adj3" fmla="val 37531"/>
              <a:gd name="adj4" fmla="val 43750"/>
              <a:gd name="adj5" fmla="val 100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08318A-F0DC-4A0B-2E2D-7A65C1A284DD}"/>
              </a:ext>
            </a:extLst>
          </p:cNvPr>
          <p:cNvSpPr txBox="1"/>
          <p:nvPr/>
        </p:nvSpPr>
        <p:spPr>
          <a:xfrm>
            <a:off x="8371267" y="3515507"/>
            <a:ext cx="29045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Short Time Hilbert Transform</a:t>
            </a:r>
          </a:p>
          <a:p>
            <a:r>
              <a:rPr lang="en-KR" dirty="0"/>
              <a:t>Moving Median Filter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853B5-0689-658F-512B-8C083EE48B54}"/>
              </a:ext>
            </a:extLst>
          </p:cNvPr>
          <p:cNvSpPr txBox="1"/>
          <p:nvPr/>
        </p:nvSpPr>
        <p:spPr>
          <a:xfrm>
            <a:off x="1716047" y="6488668"/>
            <a:ext cx="9197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 example of real-time instantaneous frequency calculation</a:t>
            </a:r>
            <a:r>
              <a:rPr lang="en-KR" dirty="0"/>
              <a:t> using Short-time Hilbert transform  </a:t>
            </a:r>
          </a:p>
        </p:txBody>
      </p:sp>
    </p:spTree>
    <p:extLst>
      <p:ext uri="{BB962C8B-B14F-4D97-AF65-F5344CB8AC3E}">
        <p14:creationId xmlns:p14="http://schemas.microsoft.com/office/powerpoint/2010/main" val="2782742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3FCFF-E72D-6DF9-E565-8623DC053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978" y="182066"/>
            <a:ext cx="10362867" cy="1193114"/>
          </a:xfrm>
        </p:spPr>
        <p:txBody>
          <a:bodyPr/>
          <a:lstStyle/>
          <a:p>
            <a:r>
              <a:rPr lang="en-KR" dirty="0"/>
              <a:t>Phase-Lock Loop Approach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F6F7413F-2A08-FFF8-0A94-2CF76E8CB6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14682" y="1180906"/>
            <a:ext cx="6559458" cy="3333677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A0EE007-B347-E741-60E5-9857AD865649}"/>
              </a:ext>
            </a:extLst>
          </p:cNvPr>
          <p:cNvSpPr txBox="1"/>
          <p:nvPr/>
        </p:nvSpPr>
        <p:spPr>
          <a:xfrm>
            <a:off x="912978" y="4514583"/>
            <a:ext cx="1228382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/>
              <a:t>Block diagram of the Phase-Locked Loop (PLL) used in this study. The block diagram</a:t>
            </a:r>
          </a:p>
          <a:p>
            <a:r>
              <a:rPr lang="en-KR" dirty="0"/>
              <a:t>consists of three main components: </a:t>
            </a:r>
            <a:r>
              <a:rPr lang="en-KR" dirty="0">
                <a:solidFill>
                  <a:srgbClr val="FF0000"/>
                </a:solidFill>
              </a:rPr>
              <a:t>the Phase Detector</a:t>
            </a:r>
            <a:r>
              <a:rPr lang="en-KR" dirty="0"/>
              <a:t> (PD), which </a:t>
            </a:r>
            <a:r>
              <a:rPr lang="en-KR" dirty="0">
                <a:solidFill>
                  <a:srgbClr val="FF0000"/>
                </a:solidFill>
              </a:rPr>
              <a:t>extracts the phase difference</a:t>
            </a:r>
          </a:p>
          <a:p>
            <a:r>
              <a:rPr lang="en-KR" dirty="0"/>
              <a:t>between the input wave signal and the internally generated VCO output; the </a:t>
            </a:r>
            <a:r>
              <a:rPr lang="en-KR" dirty="0">
                <a:solidFill>
                  <a:srgbClr val="FF0000"/>
                </a:solidFill>
              </a:rPr>
              <a:t>Loop Filter </a:t>
            </a:r>
            <a:r>
              <a:rPr lang="en-KR" dirty="0"/>
              <a:t>(LF), which</a:t>
            </a:r>
          </a:p>
          <a:p>
            <a:r>
              <a:rPr lang="en-KR" dirty="0"/>
              <a:t>smooths the phase error signal and determines the system’s bandwidth and transient response;</a:t>
            </a:r>
          </a:p>
          <a:p>
            <a:r>
              <a:rPr lang="en-KR" dirty="0"/>
              <a:t>and the </a:t>
            </a:r>
            <a:r>
              <a:rPr lang="en-KR" dirty="0">
                <a:solidFill>
                  <a:srgbClr val="FF0000"/>
                </a:solidFill>
              </a:rPr>
              <a:t>Voltage-Controlled Oscillator </a:t>
            </a:r>
            <a:r>
              <a:rPr lang="en-KR" dirty="0"/>
              <a:t>(VCO), which dynamically adjusts </a:t>
            </a:r>
            <a:r>
              <a:rPr lang="en-KR" dirty="0">
                <a:solidFill>
                  <a:srgbClr val="FF0000"/>
                </a:solidFill>
              </a:rPr>
              <a:t>its frequency</a:t>
            </a:r>
            <a:r>
              <a:rPr lang="en-KR" dirty="0"/>
              <a:t> to match the</a:t>
            </a:r>
          </a:p>
          <a:p>
            <a:r>
              <a:rPr lang="en-KR" dirty="0"/>
              <a:t>estimated instantaneous frequency of the incoming wave. The control gains within the loop filter are</a:t>
            </a:r>
          </a:p>
          <a:p>
            <a:r>
              <a:rPr lang="en-KR" dirty="0"/>
              <a:t>tuned for optimal tracking performance in varying wave conditions.</a:t>
            </a:r>
          </a:p>
        </p:txBody>
      </p:sp>
    </p:spTree>
    <p:extLst>
      <p:ext uri="{BB962C8B-B14F-4D97-AF65-F5344CB8AC3E}">
        <p14:creationId xmlns:p14="http://schemas.microsoft.com/office/powerpoint/2010/main" val="3835757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596BE-5C58-EF0A-62DC-680F7B8D1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978" y="135280"/>
            <a:ext cx="10362867" cy="1193114"/>
          </a:xfrm>
        </p:spPr>
        <p:txBody>
          <a:bodyPr/>
          <a:lstStyle/>
          <a:p>
            <a:r>
              <a:rPr lang="en-KR" dirty="0"/>
              <a:t>Estimation comparision</a:t>
            </a:r>
          </a:p>
        </p:txBody>
      </p:sp>
      <p:pic>
        <p:nvPicPr>
          <p:cNvPr id="4" name="Content Placeholder 4" descr="A graph of a graph of a wave&#10;&#10;Description automatically generated with medium confidence">
            <a:extLst>
              <a:ext uri="{FF2B5EF4-FFF2-40B4-BE49-F238E27FC236}">
                <a16:creationId xmlns:a16="http://schemas.microsoft.com/office/drawing/2014/main" id="{63326707-282F-545C-97F3-9FABA91FA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2978" y="1423396"/>
            <a:ext cx="7240146" cy="3469237"/>
          </a:xfrm>
        </p:spPr>
      </p:pic>
      <p:pic>
        <p:nvPicPr>
          <p:cNvPr id="8" name="Picture 7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0F51BCE8-03AD-B41F-FD4E-F63AB0861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521" y="1836205"/>
            <a:ext cx="7772400" cy="3724275"/>
          </a:xfrm>
          <a:prstGeom prst="rect">
            <a:avLst/>
          </a:prstGeom>
        </p:spPr>
      </p:pic>
      <p:pic>
        <p:nvPicPr>
          <p:cNvPr id="6" name="Picture 5" descr="A graph of a graph of a graph of a graph of a graph of a graph of a graph of a graph of a graph of a graph of a graph of a graph of a graph of&#10;&#10;Description automatically generated">
            <a:extLst>
              <a:ext uri="{FF2B5EF4-FFF2-40B4-BE49-F238E27FC236}">
                <a16:creationId xmlns:a16="http://schemas.microsoft.com/office/drawing/2014/main" id="{31C885FC-C7E5-A34B-C0F7-113D71F14F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4318" y="2504053"/>
            <a:ext cx="7772400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079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76E2C-FF94-829F-9059-46888DC9B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977" y="1168431"/>
            <a:ext cx="10362867" cy="1193114"/>
          </a:xfrm>
        </p:spPr>
        <p:txBody>
          <a:bodyPr>
            <a:normAutofit fontScale="90000"/>
          </a:bodyPr>
          <a:lstStyle/>
          <a:p>
            <a:r>
              <a:rPr lang="en-KR" dirty="0"/>
              <a:t>Impedance Matching for Maximum Power Transfer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348E653-D0DD-A0D5-51B5-799D44857E9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12978" y="2455834"/>
                <a:ext cx="10362867" cy="3682206"/>
              </a:xfrm>
            </p:spPr>
            <p:txBody>
              <a:bodyPr>
                <a:normAutofit fontScale="92500" lnSpcReduction="2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KR" sz="22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S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pto</m:t>
                        </m:r>
                      </m:sub>
                    </m:sSub>
                    <m:d>
                      <m:dPr>
                        <m:ctrlPr>
                          <a:rPr lang="en-KR" sz="22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ω</m:t>
                        </m:r>
                      </m:e>
                    </m:d>
                    <m:r>
                      <a:rPr lang="en-US" sz="2200"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2200" i="1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𝑝𝑡𝑜</m:t>
                        </m:r>
                      </m:sub>
                    </m:sSub>
                    <m:d>
                      <m:dPr>
                        <m:ctrlPr>
                          <a:rPr lang="en-US" sz="2200" i="1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200" i="1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</m:d>
                    <m:sSubSup>
                      <m:sSubSupPr>
                        <m:ctrlPr>
                          <a:rPr lang="en-US" sz="2200" b="0" i="1" smtClean="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sz="2200" b="0" i="0" smtClean="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F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 b="0" i="0" smtClean="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pto</m:t>
                        </m:r>
                      </m:sub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</m:d>
                    <m:r>
                      <a:rPr lang="en-US" sz="220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2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P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 b="0" i="0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pto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</m:d>
                    <m:r>
                      <a:rPr lang="en-US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200" b="0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𝑗</m:t>
                    </m:r>
                    <m:sSub>
                      <m:sSubPr>
                        <m:ctrlPr>
                          <a:rPr lang="en-US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𝑝𝑡𝑜</m:t>
                        </m:r>
                      </m:sub>
                    </m:sSub>
                    <m:d>
                      <m:dPr>
                        <m:ctrlPr>
                          <a:rPr lang="en-US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𝜔</m:t>
                        </m:r>
                      </m:e>
                    </m:d>
                  </m:oMath>
                </a14:m>
                <a:endParaRPr lang="en-KR" sz="2200" dirty="0">
                  <a:effectLst/>
                </a:endParaRPr>
              </a:p>
              <a:p>
                <a:pPr marL="0" indent="0">
                  <a:lnSpc>
                    <a:spcPct val="16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KR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KR"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KR" sz="2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F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eq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20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Malgun Gothic" panose="020B0503020000020004" pitchFamily="34" charset="-127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KR"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KR" sz="2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Y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eq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</m:e>
                                  </m:d>
                                  <m:r>
                                    <a:rPr lang="en-US" sz="220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Malgun Gothic" panose="020B0503020000020004" pitchFamily="34" charset="-127"/>
                                      <a:cs typeface="Times New Roman" panose="02020603050405020304" pitchFamily="18" charset="0"/>
                                    </a:rPr>
                                    <m:t> + </m:t>
                                  </m:r>
                                  <m:sSub>
                                    <m:sSub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Y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pto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20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Malgun Gothic" panose="020B0503020000020004" pitchFamily="34" charset="-127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d>
                        <m:dPr>
                          <m:ctrlPr>
                            <a:rPr lang="en-US" sz="2200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Malgun Gothic" panose="020B0503020000020004" pitchFamily="34" charset="-127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Malgun Gothic" panose="020B0503020000020004" pitchFamily="34" charset="-127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Malgun Gothic" panose="020B0503020000020004" pitchFamily="34" charset="-127"/>
                                  <a:cs typeface="Times New Roman" panose="02020603050405020304" pitchFamily="18" charset="0"/>
                                </a:rPr>
                                <m:t>Y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20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Malgun Gothic" panose="020B0503020000020004" pitchFamily="34" charset="-127"/>
                                  <a:cs typeface="Times New Roman" panose="02020603050405020304" pitchFamily="18" charset="0"/>
                                </a:rPr>
                                <m:t>pto</m:t>
                              </m:r>
                            </m:sub>
                            <m:sup>
                              <m:r>
                                <a:rPr lang="en-US"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Malgun Gothic" panose="020B0503020000020004" pitchFamily="34" charset="-127"/>
                                  <a:cs typeface="Times New Roman" panose="02020603050405020304" pitchFamily="18" charset="0"/>
                                </a:rPr>
                                <m:t>∗</m:t>
                              </m:r>
                            </m:sup>
                          </m:sSubSup>
                          <m:d>
                            <m:dPr>
                              <m:ctrlPr>
                                <a:rPr lang="en-US"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Malgun Gothic" panose="020B0503020000020004" pitchFamily="34" charset="-127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200">
                                  <a:latin typeface="Cambria Math" panose="02040503050406030204" pitchFamily="18" charset="0"/>
                                </a:rPr>
                                <m:t>ω</m:t>
                              </m:r>
                            </m:e>
                          </m:d>
                        </m:e>
                      </m:d>
                      <m:r>
                        <a:rPr lang="en-US" altLang="ko-KR" sz="22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KR" sz="2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KR"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KR" sz="2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F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eq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20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Malgun Gothic" panose="020B0503020000020004" pitchFamily="34" charset="-127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KR"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KR" sz="2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Y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eq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</m:e>
                                  </m:d>
                                  <m:r>
                                    <a:rPr lang="en-US" sz="2200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Malgun Gothic" panose="020B0503020000020004" pitchFamily="34" charset="-127"/>
                                      <a:cs typeface="Times New Roman" panose="02020603050405020304" pitchFamily="18" charset="0"/>
                                    </a:rPr>
                                    <m:t> + </m:t>
                                  </m:r>
                                  <m:sSub>
                                    <m:sSub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Y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  <a:ea typeface="Malgun Gothic" panose="020B0503020000020004" pitchFamily="34" charset="-127"/>
                                          <a:cs typeface="Times New Roman" panose="02020603050405020304" pitchFamily="18" charset="0"/>
                                        </a:rPr>
                                        <m:t>pto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KR" sz="22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200">
                                          <a:latin typeface="Cambria Math" panose="02040503050406030204" pitchFamily="18" charset="0"/>
                                        </a:rPr>
                                        <m:t>ω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n-US" sz="2200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Malgun Gothic" panose="020B0503020000020004" pitchFamily="34" charset="-127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KR" sz="2200" i="1" dirty="0">
                          <a:latin typeface="Cambria Math" panose="02040503050406030204" pitchFamily="18" charset="0"/>
                        </a:rPr>
                        <m:t>  (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KR" sz="2200" dirty="0">
                              <a:latin typeface="Cambria Math" panose="02040503050406030204" pitchFamily="18" charset="0"/>
                            </a:rPr>
                            <m:t>G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200" dirty="0">
                              <a:latin typeface="Cambria Math" panose="02040503050406030204" pitchFamily="18" charset="0"/>
                            </a:rPr>
                            <m:t>pto</m:t>
                          </m:r>
                        </m:sub>
                      </m:sSub>
                      <m:r>
                        <a:rPr lang="en-US" sz="220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200" dirty="0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en-US" sz="2200" dirty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KR" sz="2200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dirty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KR" sz="2200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KR" sz="2200" dirty="0">
                          <a:latin typeface="Cambria Math" panose="02040503050406030204" pitchFamily="18" charset="0"/>
                        </a:rPr>
                        <m:t>j</m:t>
                      </m:r>
                      <m:sSub>
                        <m:sSubPr>
                          <m:ctrlPr>
                            <a:rPr lang="en-US" sz="2200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KR" sz="2200" dirty="0">
                              <a:latin typeface="Cambria Math" panose="02040503050406030204" pitchFamily="18" charset="0"/>
                            </a:rPr>
                            <m:t>B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KR" sz="2200" dirty="0">
                              <a:latin typeface="Cambria Math" panose="02040503050406030204" pitchFamily="18" charset="0"/>
                            </a:rPr>
                            <m:t>pto</m:t>
                          </m:r>
                        </m:sub>
                      </m:sSub>
                      <m:r>
                        <a:rPr lang="en-US" sz="2200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m:rPr>
                          <m:sty m:val="p"/>
                        </m:rPr>
                        <a:rPr lang="en-US" sz="2200" dirty="0">
                          <a:latin typeface="Cambria Math" panose="02040503050406030204" pitchFamily="18" charset="0"/>
                        </a:rPr>
                        <m:t>ω</m:t>
                      </m:r>
                      <m:r>
                        <a:rPr lang="en-US" sz="2200" dirty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KR" sz="2200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KR" sz="2200" dirty="0"/>
              </a:p>
              <a:p>
                <a:pPr marL="0" indent="0">
                  <a:buNone/>
                </a:pPr>
                <a:endParaRPr lang="en-KR" sz="2200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KR" sz="22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P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pto</m:t>
                        </m:r>
                      </m:sub>
                    </m:sSub>
                    <m:d>
                      <m:dPr>
                        <m:ctrlPr>
                          <a:rPr lang="en-KR" sz="22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>
                            <a:latin typeface="Cambria Math" panose="02040503050406030204" pitchFamily="18" charset="0"/>
                          </a:rPr>
                          <m:t>ω</m:t>
                        </m:r>
                      </m:e>
                    </m:d>
                    <m:r>
                      <a:rPr lang="en-US" sz="2200"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KR" sz="22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pto</m:t>
                        </m:r>
                      </m:sub>
                    </m:sSub>
                    <m:d>
                      <m:dPr>
                        <m:ctrlPr>
                          <a:rPr lang="en-KR" sz="22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</a:rPr>
                          <m:t>ω</m:t>
                        </m:r>
                      </m:e>
                    </m:d>
                    <m:sSub>
                      <m:sSubPr>
                        <m:ctrlPr>
                          <a:rPr lang="en-KR" sz="22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F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pto</m:t>
                        </m:r>
                      </m:sub>
                    </m:sSub>
                    <m:d>
                      <m:dPr>
                        <m:ctrlPr>
                          <a:rPr lang="en-KR" sz="22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</a:rPr>
                          <m:t>ω</m:t>
                        </m:r>
                      </m:e>
                    </m:d>
                    <m:r>
                      <a:rPr lang="en-US" sz="2200"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KR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KR" sz="22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KR" sz="22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KR" sz="2200" i="1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KR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20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Malgun Gothic" panose="020B0503020000020004" pitchFamily="34" charset="-127"/>
                                            <a:cs typeface="Times New Roman" panose="02020603050405020304" pitchFamily="18" charset="0"/>
                                          </a:rPr>
                                          <m:t>F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US" sz="220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Malgun Gothic" panose="020B0503020000020004" pitchFamily="34" charset="-127"/>
                                            <a:cs typeface="Times New Roman" panose="02020603050405020304" pitchFamily="18" charset="0"/>
                                          </a:rPr>
                                          <m:t>eq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KR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200">
                                            <a:latin typeface="Cambria Math" panose="02040503050406030204" pitchFamily="18" charset="0"/>
                                          </a:rPr>
                                          <m:t>ω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  <m:sup>
                                <m:r>
                                  <a:rPr lang="en-US" sz="220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Malgun Gothic" panose="020B0503020000020004" pitchFamily="34" charset="-127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20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Malgun Gothic" panose="020B0503020000020004" pitchFamily="34" charset="-127"/>
                                <a:cs typeface="Times New Roman" panose="02020603050405020304" pitchFamily="18" charset="0"/>
                              </a:rPr>
                              <m:t> 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KR" sz="22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KR" sz="220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KR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20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Malgun Gothic" panose="020B0503020000020004" pitchFamily="34" charset="-127"/>
                                            <a:cs typeface="Times New Roman" panose="02020603050405020304" pitchFamily="18" charset="0"/>
                                          </a:rPr>
                                          <m:t>Y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US" sz="220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Malgun Gothic" panose="020B0503020000020004" pitchFamily="34" charset="-127"/>
                                            <a:cs typeface="Times New Roman" panose="02020603050405020304" pitchFamily="18" charset="0"/>
                                          </a:rPr>
                                          <m:t>eq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KR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200">
                                            <a:latin typeface="Cambria Math" panose="02040503050406030204" pitchFamily="18" charset="0"/>
                                          </a:rPr>
                                          <m:t>ω</m:t>
                                        </m:r>
                                      </m:e>
                                    </m:d>
                                    <m:r>
                                      <a:rPr lang="en-US" sz="220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  <a:ea typeface="Malgun Gothic" panose="020B0503020000020004" pitchFamily="34" charset="-127"/>
                                        <a:cs typeface="Times New Roman" panose="02020603050405020304" pitchFamily="18" charset="0"/>
                                      </a:rPr>
                                      <m:t>+ </m:t>
                                    </m:r>
                                    <m:sSub>
                                      <m:sSubPr>
                                        <m:ctrlPr>
                                          <a:rPr lang="en-KR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20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Malgun Gothic" panose="020B0503020000020004" pitchFamily="34" charset="-127"/>
                                            <a:cs typeface="Times New Roman" panose="02020603050405020304" pitchFamily="18" charset="0"/>
                                          </a:rPr>
                                          <m:t>Y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sty m:val="p"/>
                                          </m:rPr>
                                          <a:rPr lang="en-US" sz="2200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Malgun Gothic" panose="020B0503020000020004" pitchFamily="34" charset="-127"/>
                                            <a:cs typeface="Times New Roman" panose="02020603050405020304" pitchFamily="18" charset="0"/>
                                          </a:rPr>
                                          <m:t>pto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KR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200">
                                            <a:latin typeface="Cambria Math" panose="02040503050406030204" pitchFamily="18" charset="0"/>
                                          </a:rPr>
                                          <m:t>ω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  <m:sup>
                                <m:r>
                                  <a:rPr lang="en-US" sz="220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  <a:ea typeface="Malgun Gothic" panose="020B0503020000020004" pitchFamily="34" charset="-127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  <m:sSub>
                      <m:sSubPr>
                        <m:ctrlPr>
                          <a:rPr lang="en-KR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G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20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pto</m:t>
                        </m:r>
                      </m:sub>
                    </m:sSub>
                    <m:d>
                      <m:dPr>
                        <m:ctrlPr>
                          <a:rPr lang="en-KR" sz="22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200" b="0" i="0">
                            <a:latin typeface="Cambria Math" panose="02040503050406030204" pitchFamily="18" charset="0"/>
                          </a:rPr>
                          <m:t>ω</m:t>
                        </m:r>
                      </m:e>
                    </m:d>
                  </m:oMath>
                </a14:m>
                <a:r>
                  <a:rPr lang="en-KR" sz="2200" dirty="0">
                    <a:effectLst/>
                  </a:rPr>
                  <a:t> </a:t>
                </a:r>
              </a:p>
              <a:p>
                <a:endParaRPr lang="en-KR" dirty="0"/>
              </a:p>
              <a:p>
                <a:r>
                  <a:rPr lang="en-US" sz="2400" dirty="0"/>
                  <a:t>Real p</a:t>
                </a:r>
                <a:r>
                  <a:rPr lang="en-KR" sz="2400" dirty="0"/>
                  <a:t>ower generation is optimized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KR" sz="2400" i="1" smtClean="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Y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pto</m:t>
                        </m:r>
                      </m:sub>
                    </m:sSub>
                    <m:r>
                      <a:rPr lang="en-US" sz="2400" b="0" i="1" smtClean="0">
                        <a:solidFill>
                          <a:srgbClr val="FF0000"/>
                        </a:solidFill>
                        <a:effectLst/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b="0" i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sz="24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2400">
                        <a:solidFill>
                          <a:srgbClr val="FF0000"/>
                        </a:solidFill>
                        <a:effectLst/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=</m:t>
                    </m:r>
                    <m:sSubSup>
                      <m:sSubSupPr>
                        <m:ctrlPr>
                          <a:rPr lang="en-KR" sz="2400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Y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eq</m:t>
                        </m:r>
                      </m:sub>
                      <m:sup>
                        <m:r>
                          <a:rPr lang="en-US" sz="2400" i="1">
                            <a:solidFill>
                              <a:srgbClr val="FF0000"/>
                            </a:solidFill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bSup>
                    <m:r>
                      <a:rPr lang="en-US" sz="2400" b="0" i="1" smtClean="0">
                        <a:solidFill>
                          <a:srgbClr val="FF0000"/>
                        </a:solidFill>
                        <a:effectLst/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400" b="0" i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KR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348E653-D0DD-A0D5-51B5-799D44857E9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2978" y="2455834"/>
                <a:ext cx="10362867" cy="3682206"/>
              </a:xfrm>
              <a:blipFill>
                <a:blip r:embed="rId3"/>
                <a:stretch>
                  <a:fillRect l="-734" t="-344" b="-1718"/>
                </a:stretch>
              </a:blipFill>
            </p:spPr>
            <p:txBody>
              <a:bodyPr/>
              <a:lstStyle/>
              <a:p>
                <a:r>
                  <a:rPr lang="en-K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598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43"/>
    </mc:Choice>
    <mc:Fallback xmlns="">
      <p:transition spd="slow" advTm="12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C35B5-3C22-6398-292F-D177C948C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63" y="155495"/>
            <a:ext cx="10362867" cy="1193114"/>
          </a:xfrm>
        </p:spPr>
        <p:txBody>
          <a:bodyPr/>
          <a:lstStyle/>
          <a:p>
            <a:r>
              <a:rPr lang="en-KR" dirty="0"/>
              <a:t>PTO Control via I.F.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2203D5-3E0E-4200-CFCE-DB1556CC53A3}"/>
              </a:ext>
            </a:extLst>
          </p:cNvPr>
          <p:cNvSpPr txBox="1"/>
          <p:nvPr/>
        </p:nvSpPr>
        <p:spPr>
          <a:xfrm>
            <a:off x="850380" y="5547080"/>
            <a:ext cx="1048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dirty="0"/>
              <a:t> </a:t>
            </a:r>
            <a:r>
              <a:rPr lang="en-US" dirty="0"/>
              <a:t>Workflow</a:t>
            </a:r>
            <a:r>
              <a:rPr lang="en-KR" dirty="0"/>
              <a:t> for determining the optimal PTO control parameters using </a:t>
            </a:r>
            <a:r>
              <a:rPr lang="en-US" dirty="0"/>
              <a:t>instantaneous</a:t>
            </a:r>
            <a:r>
              <a:rPr lang="en-KR" dirty="0"/>
              <a:t> frequency information.  </a:t>
            </a:r>
          </a:p>
        </p:txBody>
      </p:sp>
      <p:pic>
        <p:nvPicPr>
          <p:cNvPr id="18" name="Picture 17" descr="A black background with blue lines&#10;&#10;Description automatically generated">
            <a:extLst>
              <a:ext uri="{FF2B5EF4-FFF2-40B4-BE49-F238E27FC236}">
                <a16:creationId xmlns:a16="http://schemas.microsoft.com/office/drawing/2014/main" id="{E168EEAF-4D4A-027D-D762-967F4FCE4C0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689" y="2113202"/>
            <a:ext cx="10495066" cy="266928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33586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5"/>
    </mc:Choice>
    <mc:Fallback xmlns="">
      <p:transition spd="slow" advTm="1645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D8E64-AE6D-8239-F4F1-AC2E4E92A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978" y="158315"/>
            <a:ext cx="10362867" cy="1193114"/>
          </a:xfrm>
        </p:spPr>
        <p:txBody>
          <a:bodyPr/>
          <a:lstStyle/>
          <a:p>
            <a:r>
              <a:rPr lang="en-KR" dirty="0"/>
              <a:t>WEC Model</a:t>
            </a:r>
          </a:p>
        </p:txBody>
      </p:sp>
      <p:pic>
        <p:nvPicPr>
          <p:cNvPr id="5" name="Content Placeholder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78DD1976-FBB1-97EA-635E-BD001C15F2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2014" y="3761507"/>
            <a:ext cx="10092047" cy="3019301"/>
          </a:xfr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D100E08-2AEB-0169-572E-7021698CCF4A}"/>
              </a:ext>
            </a:extLst>
          </p:cNvPr>
          <p:cNvSpPr/>
          <p:nvPr/>
        </p:nvSpPr>
        <p:spPr>
          <a:xfrm>
            <a:off x="5070763" y="3678379"/>
            <a:ext cx="2244437" cy="10361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pic>
        <p:nvPicPr>
          <p:cNvPr id="16" name="Picture 15" descr="A white square with black background&#10;&#10;Description automatically generated">
            <a:extLst>
              <a:ext uri="{FF2B5EF4-FFF2-40B4-BE49-F238E27FC236}">
                <a16:creationId xmlns:a16="http://schemas.microsoft.com/office/drawing/2014/main" id="{602BFCE5-0BC5-2151-383D-F5B75AA112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4621" y="1032520"/>
            <a:ext cx="5876719" cy="239648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CD63D0B-2630-B3CD-36D3-C6CCDFBE48D9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6192980" y="2945081"/>
            <a:ext cx="2" cy="7332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3823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8503B-BC4B-6364-9C73-439C09C13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631" y="212807"/>
            <a:ext cx="10362867" cy="1193114"/>
          </a:xfrm>
        </p:spPr>
        <p:txBody>
          <a:bodyPr/>
          <a:lstStyle/>
          <a:p>
            <a:r>
              <a:rPr lang="en-KR" dirty="0"/>
              <a:t>Results</a:t>
            </a:r>
          </a:p>
        </p:txBody>
      </p:sp>
      <p:pic>
        <p:nvPicPr>
          <p:cNvPr id="11" name="Picture 10" descr="A table with numbers and text&#10;&#10;Description automatically generated">
            <a:extLst>
              <a:ext uri="{FF2B5EF4-FFF2-40B4-BE49-F238E27FC236}">
                <a16:creationId xmlns:a16="http://schemas.microsoft.com/office/drawing/2014/main" id="{531D1CAC-9212-4F0A-96AD-E49F9C6C2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7583" y="1662544"/>
            <a:ext cx="3848100" cy="16129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784690-7378-F3E1-7461-E773D53FDFAB}"/>
              </a:ext>
            </a:extLst>
          </p:cNvPr>
          <p:cNvSpPr txBox="1"/>
          <p:nvPr/>
        </p:nvSpPr>
        <p:spPr>
          <a:xfrm>
            <a:off x="7578233" y="3532067"/>
            <a:ext cx="427808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/>
              <a:t>The HT achieves a </a:t>
            </a:r>
            <a:r>
              <a:rPr lang="en-KR" dirty="0">
                <a:solidFill>
                  <a:srgbClr val="FF0000"/>
                </a:solidFill>
              </a:rPr>
              <a:t>10.4%</a:t>
            </a:r>
            <a:r>
              <a:rPr lang="en-KR" dirty="0"/>
              <a:t> improvement</a:t>
            </a:r>
          </a:p>
          <a:p>
            <a:endParaRPr lang="en-KR" dirty="0"/>
          </a:p>
          <a:p>
            <a:r>
              <a:rPr lang="en-KR" dirty="0"/>
              <a:t>PLL estimation yields a </a:t>
            </a:r>
            <a:r>
              <a:rPr lang="en-KR" dirty="0">
                <a:solidFill>
                  <a:srgbClr val="FF0000"/>
                </a:solidFill>
              </a:rPr>
              <a:t>23.2%</a:t>
            </a:r>
            <a:r>
              <a:rPr lang="en-KR" dirty="0"/>
              <a:t> improvement </a:t>
            </a:r>
          </a:p>
          <a:p>
            <a:endParaRPr lang="en-KR" dirty="0"/>
          </a:p>
          <a:p>
            <a:r>
              <a:rPr lang="en-KR" dirty="0"/>
              <a:t>relative to the Fixed-Parameter Control baseline. </a:t>
            </a:r>
          </a:p>
        </p:txBody>
      </p:sp>
      <p:pic>
        <p:nvPicPr>
          <p:cNvPr id="15" name="Picture 14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38965D90-666C-C79A-FF84-02F79F58922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860" r="9037"/>
          <a:stretch/>
        </p:blipFill>
        <p:spPr>
          <a:xfrm>
            <a:off x="332508" y="1522089"/>
            <a:ext cx="7205099" cy="415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2974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8|15.4|7.7|6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23604</TotalTime>
  <Words>418</Words>
  <Application>Microsoft Macintosh PowerPoint</Application>
  <PresentationFormat>Custom</PresentationFormat>
  <Paragraphs>53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Cambria Math</vt:lpstr>
      <vt:lpstr>Helvetica Neue</vt:lpstr>
      <vt:lpstr>Impact</vt:lpstr>
      <vt:lpstr>Verdana</vt:lpstr>
      <vt:lpstr>Wingdings</vt:lpstr>
      <vt:lpstr>Office Theme</vt:lpstr>
      <vt:lpstr>Real-Time Wave Energy Converter Control Using Instantaneous Frequency</vt:lpstr>
      <vt:lpstr>Research Objectives</vt:lpstr>
      <vt:lpstr>RT-Hilbert Transform Approach</vt:lpstr>
      <vt:lpstr>Phase-Lock Loop Approach</vt:lpstr>
      <vt:lpstr>Estimation comparision</vt:lpstr>
      <vt:lpstr>Impedance Matching for Maximum Power Transfer</vt:lpstr>
      <vt:lpstr>PTO Control via I.F.</vt:lpstr>
      <vt:lpstr>WEC Model</vt:lpstr>
      <vt:lpstr>Results</vt:lpstr>
      <vt:lpstr> Conclusion</vt:lpstr>
    </vt:vector>
  </TitlesOfParts>
  <Company>Oregon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 Forkey</dc:creator>
  <cp:lastModifiedBy>Kim, In Yong</cp:lastModifiedBy>
  <cp:revision>53</cp:revision>
  <dcterms:created xsi:type="dcterms:W3CDTF">2017-05-17T21:58:52Z</dcterms:created>
  <dcterms:modified xsi:type="dcterms:W3CDTF">2025-02-21T22:36:00Z</dcterms:modified>
</cp:coreProperties>
</file>

<file path=docProps/thumbnail.jpeg>
</file>